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Bell MT" panose="02020503060305020303" pitchFamily="18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8" name="Google Shape;58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2/12/2022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9" name="Google Shape;59;p1:notes"/>
          <p:cNvSpPr txBox="1">
            <a:spLocks noGrp="1"/>
          </p:cNvSpPr>
          <p:nvPr>
            <p:ph type="ftr" idx="11"/>
          </p:nvPr>
        </p:nvSpPr>
        <p:spPr>
          <a:xfrm>
            <a:off x="0" y="9374188"/>
            <a:ext cx="2919413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J. Saira banu; School of Computing Science and Engineering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93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0" y="533400"/>
            <a:ext cx="3124200" cy="5973970"/>
          </a:xfrm>
          <a:prstGeom prst="rect">
            <a:avLst/>
          </a:prstGeom>
          <a:solidFill>
            <a:srgbClr val="1241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93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/>
        </p:nvSpPr>
        <p:spPr>
          <a:xfrm>
            <a:off x="0" y="533400"/>
            <a:ext cx="3124200" cy="5973970"/>
          </a:xfrm>
          <a:prstGeom prst="rect">
            <a:avLst/>
          </a:prstGeom>
          <a:solidFill>
            <a:srgbClr val="1241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93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 Key Point w/ Title">
  <p:cSld name="1-Col Key Point w/ Titl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9827670" y="0"/>
            <a:ext cx="2363139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09601" y="576274"/>
            <a:ext cx="7106241" cy="10019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09602" y="1803401"/>
            <a:ext cx="8710984" cy="38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124163"/>
              </a:buClr>
              <a:buSzPts val="18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Noto Sans Symbols"/>
              <a:buChar char="▪"/>
              <a:defRPr/>
            </a:lvl3pPr>
            <a:lvl4pPr marL="1828800" lvl="3" indent="-355600" algn="l">
              <a:spcBef>
                <a:spcPts val="82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urier New"/>
              <a:buChar char="o"/>
              <a:defRPr>
                <a:solidFill>
                  <a:schemeClr val="accent2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40315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" name="Google Shape;20;p3" descr="green-bar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248401"/>
            <a:ext cx="12190809" cy="614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5340" y="6410273"/>
            <a:ext cx="473787" cy="2907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body" idx="2"/>
          </p:nvPr>
        </p:nvSpPr>
        <p:spPr>
          <a:xfrm>
            <a:off x="10011117" y="576274"/>
            <a:ext cx="1996245" cy="50752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Times New Roman"/>
              <a:buNone/>
              <a:defRPr sz="1500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124163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030A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40315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40315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93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3338" y="593725"/>
            <a:ext cx="12192000" cy="59594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124163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030A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40315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40315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09601" y="273051"/>
            <a:ext cx="4011084" cy="11620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4766735" y="273051"/>
            <a:ext cx="6815667" cy="58531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 sz="2800">
                <a:solidFill>
                  <a:srgbClr val="002060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403152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403152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609601" y="1435102"/>
            <a:ext cx="4011084" cy="46910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0000FF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124163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7030A0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403152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403152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389717" y="5367339"/>
            <a:ext cx="7315200" cy="804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0000FF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124163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7030A0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403152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403152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93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 rot="5400000">
            <a:off x="3149601" y="-2522537"/>
            <a:ext cx="5959475" cy="121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  <a:defRPr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>
                <a:solidFill>
                  <a:srgbClr val="002060"/>
                </a:solidFill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030A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40315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40315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 rot="5400000">
            <a:off x="7285038" y="1828803"/>
            <a:ext cx="5851525" cy="2743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7"/>
            <a:ext cx="5851525" cy="802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  <a:defRPr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2060"/>
              </a:buClr>
              <a:buSzPts val="2800"/>
              <a:buChar char="–"/>
              <a:defRPr>
                <a:solidFill>
                  <a:srgbClr val="002060"/>
                </a:solidFill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030A0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40315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40315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/>
        </p:nvSpPr>
        <p:spPr>
          <a:xfrm>
            <a:off x="0" y="533400"/>
            <a:ext cx="3124200" cy="5973970"/>
          </a:xfrm>
          <a:prstGeom prst="rect">
            <a:avLst/>
          </a:prstGeom>
          <a:solidFill>
            <a:srgbClr val="1241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93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93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3338" y="593725"/>
            <a:ext cx="12192000" cy="59594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12416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40315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031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40315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40315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6519863"/>
            <a:ext cx="12192000" cy="3079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  										                                    Slide No </a:t>
            </a:r>
            <a:fld id="{00000000-1234-1234-1234-123412341234}" type="slidenum">
              <a:rPr lang="en-US" sz="1400" b="1" i="0" u="none" strike="noStrike" cap="none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‹#›</a:t>
            </a:fld>
            <a:endParaRPr sz="1400" b="1" i="0" u="none" strike="noStrike" cap="none">
              <a:solidFill>
                <a:schemeClr val="lt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7772400" y="3771901"/>
            <a:ext cx="41148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"/>
              <a:buNone/>
            </a:pPr>
            <a:r>
              <a:rPr lang="en-US" sz="2400" b="1" dirty="0">
                <a:solidFill>
                  <a:srgbClr val="002060"/>
                </a:solidFill>
              </a:rPr>
              <a:t>Presented by </a:t>
            </a:r>
            <a:endParaRPr dirty="0"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600"/>
              <a:buNone/>
            </a:pPr>
            <a:r>
              <a:rPr lang="en-IN" sz="2400" b="1">
                <a:solidFill>
                  <a:srgbClr val="002060"/>
                </a:solidFill>
              </a:rPr>
              <a:t>Dhrish</a:t>
            </a:r>
            <a:endParaRPr sz="2400" b="1" dirty="0">
              <a:solidFill>
                <a:srgbClr val="002060"/>
              </a:solidFill>
            </a:endParaRP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</a:pPr>
            <a:endParaRPr b="1" dirty="0">
              <a:solidFill>
                <a:srgbClr val="002060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</a:pPr>
            <a:endParaRPr sz="4000" dirty="0">
              <a:solidFill>
                <a:srgbClr val="002060"/>
              </a:solidFill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-6927" y="304800"/>
            <a:ext cx="12192000" cy="1981200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Times New Roman"/>
                <a:ea typeface="Times New Roman"/>
                <a:cs typeface="Times New Roman"/>
                <a:sym typeface="Times New Roman"/>
              </a:rPr>
              <a:t>Introduction to Cybersecurity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" name="Google Shape;63;p13" descr="Cybersecurity norms: CISO at each &amp;#39;responsible entity&amp;#39; | Business News,The  Indian Expr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515551"/>
            <a:ext cx="6858000" cy="381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412687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Security Principle Definitions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609602" y="1578434"/>
            <a:ext cx="6629398" cy="4072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165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 b="1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 b="1"/>
          </a:p>
          <a:p>
            <a:pPr marL="342854" lvl="0" indent="-3428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 b="1"/>
              <a:t>Accountability: 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Arial"/>
              <a:buChar char="•"/>
            </a:pPr>
            <a:r>
              <a:rPr lang="en-US" sz="2400"/>
              <a:t>Is an assurance that an individual or an organization will be evaluated on their performance or behaviour related to something for which they are responsible.</a:t>
            </a:r>
            <a:endParaRPr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 b="1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</a:pPr>
            <a:endParaRPr sz="2800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44" name="Google Shape;144;p22" descr="Leadership Accountability: Build Accountability Leadership in your Te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3800" y="2514600"/>
            <a:ext cx="4212114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412687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Security Principle Definitions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609602" y="1578434"/>
            <a:ext cx="6553198" cy="4072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165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 b="1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 b="1"/>
          </a:p>
          <a:p>
            <a:pPr marL="342854" lvl="0" indent="-3428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 b="1"/>
              <a:t>Auditability: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Arial"/>
              <a:buChar char="•"/>
            </a:pPr>
            <a:r>
              <a:rPr lang="en-US" sz="2400"/>
              <a:t>A security audit is a systematic evaluation of the security of a company’s information system by measuring how well it conforms to a set of established criteria.</a:t>
            </a:r>
            <a:endParaRPr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2362200"/>
            <a:ext cx="4909078" cy="328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152400" y="1854368"/>
            <a:ext cx="563571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Threats</a:t>
            </a:r>
            <a:endParaRPr/>
          </a:p>
        </p:txBody>
      </p:sp>
      <p:pic>
        <p:nvPicPr>
          <p:cNvPr id="159" name="Google Shape;159;p24" descr="Cyber Security Threats and Attacks: All You Need to Kno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866775"/>
            <a:ext cx="6667500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Threat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612228" y="2098482"/>
            <a:ext cx="6855371" cy="38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Char char="•"/>
            </a:pPr>
            <a:r>
              <a:rPr lang="en-US" sz="2400"/>
              <a:t>A Cyber threat is any malicious act that attempts to gain access to a computer network without authorization or permission from the owners. </a:t>
            </a:r>
            <a:endParaRPr/>
          </a:p>
          <a:p>
            <a:pPr marL="342854" lvl="0" indent="-1904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endParaRPr sz="2400"/>
          </a:p>
          <a:p>
            <a:pPr marL="342854" lvl="0" indent="-3428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Char char="•"/>
            </a:pPr>
            <a:r>
              <a:rPr lang="en-US" sz="2400"/>
              <a:t>It refers to the wide range of malicious activities that can damage or disrupt a computer system, a network or the information it contain.</a:t>
            </a:r>
            <a:endParaRPr/>
          </a:p>
          <a:p>
            <a:pPr marL="342854" lvl="0" indent="-1904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endParaRPr sz="2400"/>
          </a:p>
        </p:txBody>
      </p: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68" name="Google Shape;168;p25" descr="Ten Cybersecurity Threats stock illustration. Illustration of worms -  169533058"/>
          <p:cNvPicPr preferRelativeResize="0"/>
          <p:nvPr/>
        </p:nvPicPr>
        <p:blipFill rotWithShape="1">
          <a:blip r:embed="rId3">
            <a:alphaModFix/>
          </a:blip>
          <a:srcRect r="1138" b="11110"/>
          <a:stretch/>
        </p:blipFill>
        <p:spPr>
          <a:xfrm>
            <a:off x="7467600" y="1771870"/>
            <a:ext cx="4435632" cy="417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81000"/>
            <a:ext cx="8432420" cy="551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Sources of Cyber Threats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609602" y="1803401"/>
            <a:ext cx="8710984" cy="38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Cyber threats can come from a wide variety of sources, some notable examples include: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National governments.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Terrorists.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Industrial secret agents.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Rogue employees.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Hackers.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Business competitors.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Organization insiders.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2"/>
          </p:nvPr>
        </p:nvSpPr>
        <p:spPr>
          <a:xfrm>
            <a:off x="10011117" y="576274"/>
            <a:ext cx="1996245" cy="50752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mes New Roman"/>
              <a:buNone/>
            </a:pPr>
            <a:r>
              <a:rPr lang="en-US" sz="1800">
                <a:solidFill>
                  <a:schemeClr val="dk1"/>
                </a:solidFill>
              </a:rPr>
              <a:t>Anyone with a motive and the needed technology can create cyber threats.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Threat Classifications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609602" y="1803401"/>
            <a:ext cx="8710984" cy="38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Threats can be classified by multiple criteria: 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Attacker's Resources 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Attacker's Organization 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Attacker's Funding 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342854" lvl="0" indent="-3428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On basis of these criteria, threats are of 3 types: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Unstructured Threats 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Structured Threats 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Highly Structured threats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/>
          <p:nvPr/>
        </p:nvSpPr>
        <p:spPr>
          <a:xfrm>
            <a:off x="3278140" y="1752600"/>
            <a:ext cx="563571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 Attacks</a:t>
            </a:r>
            <a:endParaRPr sz="48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8" name="Google Shape;198;p29" descr="India&amp;#39;s Gas, Water And Critical Infra Vulnerable To Cyber Attacks: Repo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1711" y="3048000"/>
            <a:ext cx="5635719" cy="315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93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Cyber Security Attack</a:t>
            </a:r>
            <a:endParaRPr/>
          </a:p>
        </p:txBody>
      </p:sp>
      <p:pic>
        <p:nvPicPr>
          <p:cNvPr id="204" name="Google Shape;204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47938" y="1981995"/>
            <a:ext cx="709612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93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Attacks Types</a:t>
            </a:r>
            <a:endParaRPr/>
          </a:p>
        </p:txBody>
      </p:sp>
      <p:pic>
        <p:nvPicPr>
          <p:cNvPr id="210" name="Google Shape;210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990600"/>
            <a:ext cx="7084218" cy="516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Crime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609602" y="1803401"/>
            <a:ext cx="8710984" cy="38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Cyber crimes are, as the name implies, crimes committed using computers, phones or the internet.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342854" lvl="0" indent="-3428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Some types of cyber crime include: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Illegal interception of data.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System interferences.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Copyrights infringements.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Sale of illegal items.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2505" y="3047563"/>
            <a:ext cx="4836161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0"/>
            <a:ext cx="5675312" cy="647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3278140" y="2362200"/>
            <a:ext cx="563571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Malicious Code</a:t>
            </a:r>
            <a:endParaRPr/>
          </a:p>
        </p:txBody>
      </p:sp>
      <p:pic>
        <p:nvPicPr>
          <p:cNvPr id="221" name="Google Shape;221;p33" descr="Types of Malwa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4299" y="3372608"/>
            <a:ext cx="4343400" cy="289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Types of Malicious Code</a:t>
            </a:r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609602" y="1773445"/>
            <a:ext cx="5029198" cy="38778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/>
              <a:t>Virus: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Arial"/>
              <a:buChar char="•"/>
            </a:pPr>
            <a:r>
              <a:rPr lang="en-US" sz="2400"/>
              <a:t>Malicious software program, when it is executed, it replicates itself by modifying other computer programs and inserting its own code.</a:t>
            </a:r>
            <a:endParaRPr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229" name="Google Shape;229;p34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l="8572" t="7220" r="7141" b="15775"/>
          <a:stretch/>
        </p:blipFill>
        <p:spPr>
          <a:xfrm>
            <a:off x="6547947" y="1800386"/>
            <a:ext cx="5791200" cy="3533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Types of Malicious Code</a:t>
            </a:r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1"/>
          </p:nvPr>
        </p:nvSpPr>
        <p:spPr>
          <a:xfrm>
            <a:off x="609602" y="1773445"/>
            <a:ext cx="4876798" cy="38778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165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3428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/>
              <a:t>Network Worm: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Arial"/>
              <a:buChar char="•"/>
            </a:pPr>
            <a:r>
              <a:rPr lang="en-US" sz="2400"/>
              <a:t>Standalone malware which replicates itself in order to spread to other computers.</a:t>
            </a:r>
            <a:endParaRPr/>
          </a:p>
          <a:p>
            <a:pPr marL="742950" lvl="1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None/>
            </a:pPr>
            <a:endParaRPr sz="2400"/>
          </a:p>
          <a:p>
            <a:pPr marL="742950" lvl="1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None/>
            </a:pPr>
            <a:endParaRPr sz="2400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238" name="Google Shape;238;p35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39" name="Google Shape;239;p35" descr="Worm | Cyber SecTech Wiki | Fand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3214069"/>
            <a:ext cx="477993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6975" y="379400"/>
            <a:ext cx="2927455" cy="2534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Types of Malicious Code Continued</a:t>
            </a:r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body" idx="1"/>
          </p:nvPr>
        </p:nvSpPr>
        <p:spPr>
          <a:xfrm>
            <a:off x="609601" y="1752600"/>
            <a:ext cx="8710984" cy="38778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Trojan Horse: 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A program that claims to free your computer from viruses but instead introduces viruses onto your system.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742950" lvl="1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None/>
            </a:pPr>
            <a:endParaRPr/>
          </a:p>
          <a:p>
            <a:pPr marL="742950" lvl="1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None/>
            </a:pP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49" name="Google Shape;249;p36" descr="What Is A Malware? Virus v/s Trojan - What&amp;#39;s The Difference?"/>
          <p:cNvPicPr preferRelativeResize="0"/>
          <p:nvPr/>
        </p:nvPicPr>
        <p:blipFill rotWithShape="1">
          <a:blip r:embed="rId3">
            <a:alphaModFix/>
          </a:blip>
          <a:srcRect b="4875"/>
          <a:stretch/>
        </p:blipFill>
        <p:spPr>
          <a:xfrm>
            <a:off x="5510585" y="3200400"/>
            <a:ext cx="3810000" cy="294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 descr="What is a Trojan Horse? How it works? | Trojan Virus Defini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941" y="3842454"/>
            <a:ext cx="425132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Types of Malicious Code Continued</a:t>
            </a:r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body" idx="1"/>
          </p:nvPr>
        </p:nvSpPr>
        <p:spPr>
          <a:xfrm>
            <a:off x="609602" y="1773445"/>
            <a:ext cx="5714998" cy="38778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1396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342854" lvl="0" indent="-3428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Botnet: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Used to perform distributed denial-of-service attack (DDoS attack), steal data, send spam, and allow the attacker access to the device and its connection.</a:t>
            </a:r>
            <a:endParaRPr/>
          </a:p>
          <a:p>
            <a:pPr marL="742950" lvl="1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None/>
            </a:pPr>
            <a:endParaRPr/>
          </a:p>
          <a:p>
            <a:pPr marL="742950" lvl="1" indent="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None/>
            </a:pP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59" name="Google Shape;25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0" y="1905000"/>
            <a:ext cx="542925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Types of Malicious Code Continued</a:t>
            </a: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body" idx="1"/>
          </p:nvPr>
        </p:nvSpPr>
        <p:spPr>
          <a:xfrm>
            <a:off x="609602" y="1773445"/>
            <a:ext cx="8710984" cy="38778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/>
              <a:t>Keylogger: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Arial"/>
              <a:buChar char="•"/>
            </a:pPr>
            <a:r>
              <a:rPr lang="en-US" sz="2400"/>
              <a:t>A type of surveillance technology used to monitor and record each keystroke typed on specific computer’s keyboard.</a:t>
            </a:r>
            <a:endParaRPr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267" name="Google Shape;267;p38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68" name="Google Shape;268;p38" descr="The Ethics (or not) of Massive Government Surveilla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3347618"/>
            <a:ext cx="5791200" cy="272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0980" y="3200400"/>
            <a:ext cx="3604007" cy="2730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Types of Malicious Code Continued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body" idx="1"/>
          </p:nvPr>
        </p:nvSpPr>
        <p:spPr>
          <a:xfrm>
            <a:off x="609601" y="2514600"/>
            <a:ext cx="6400798" cy="28553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Spyware: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Software that is hidden from the user in order to gather information about internet interaction, keystrokes, passwords, and other valuable data.</a:t>
            </a:r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3800" y="2286000"/>
            <a:ext cx="3886200" cy="291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Types of Malicious Code Continued</a:t>
            </a:r>
            <a:endParaRPr/>
          </a:p>
        </p:txBody>
      </p:sp>
      <p:sp>
        <p:nvSpPr>
          <p:cNvPr id="285" name="Google Shape;285;p40"/>
          <p:cNvSpPr txBox="1">
            <a:spLocks noGrp="1"/>
          </p:cNvSpPr>
          <p:nvPr>
            <p:ph type="body" idx="1"/>
          </p:nvPr>
        </p:nvSpPr>
        <p:spPr>
          <a:xfrm>
            <a:off x="609602" y="1773445"/>
            <a:ext cx="6248398" cy="38778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165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3428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/>
              <a:t>Adware: 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Arial"/>
              <a:buChar char="•"/>
            </a:pPr>
            <a:r>
              <a:rPr lang="en-US" sz="2400"/>
              <a:t>Designed to display advertisements on your computer and redirect your search requests to advertising websites to collect marketing data about you.</a:t>
            </a:r>
            <a:endParaRPr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286" name="Google Shape;286;p40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87" name="Google Shape;287;p40" descr="How to Protect Us from Adware on Windows 10 | ITIGI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600" y="1877135"/>
            <a:ext cx="4608786" cy="310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Types of Malicious Code Continued</a:t>
            </a:r>
            <a:endParaRPr/>
          </a:p>
        </p:txBody>
      </p:sp>
      <p:sp>
        <p:nvSpPr>
          <p:cNvPr id="294" name="Google Shape;294;p41"/>
          <p:cNvSpPr txBox="1">
            <a:spLocks noGrp="1"/>
          </p:cNvSpPr>
          <p:nvPr>
            <p:ph type="body" idx="1"/>
          </p:nvPr>
        </p:nvSpPr>
        <p:spPr>
          <a:xfrm>
            <a:off x="609602" y="1773445"/>
            <a:ext cx="4724398" cy="38778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165054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342854" algn="l" rtl="0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/>
              <a:t>Ransomware:</a:t>
            </a:r>
            <a:endParaRPr/>
          </a:p>
          <a:p>
            <a:pPr marL="1295282" lvl="1" indent="-342853" algn="l" rtl="0"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Arial"/>
              <a:buChar char="•"/>
            </a:pPr>
            <a:r>
              <a:rPr lang="en-US" sz="2400"/>
              <a:t>Malware that prevents or limits users from accessing their system, either by locking the system’s screen or by locking the user’s files unless a ransom is paid.</a:t>
            </a:r>
            <a:endParaRPr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295" name="Google Shape;295;p41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296" name="Google Shape;296;p41" descr="Ransomware 101: What Is Ransomware and How Can You Protect Your Business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6173" y="4083666"/>
            <a:ext cx="4086225" cy="215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 descr="North Korea has been widely blamed for the WannaCry ransomware atta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800" y="1206716"/>
            <a:ext cx="4953000" cy="278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Security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609602" y="1803401"/>
            <a:ext cx="8710984" cy="38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Cyber security is the body of technologies, processes and practices involved in protecting individuals and organizations from cyber crime.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342854" lvl="0" indent="-3428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It is designed to protect integrity of networks, computers, programs and data from attack, damage or unauthorized access.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2"/>
          </p:nvPr>
        </p:nvSpPr>
        <p:spPr>
          <a:xfrm>
            <a:off x="10011117" y="576274"/>
            <a:ext cx="1996245" cy="50752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mes New Roman"/>
              <a:buNone/>
            </a:pPr>
            <a:r>
              <a:rPr lang="en-US" sz="1800">
                <a:solidFill>
                  <a:schemeClr val="dk1"/>
                </a:solidFill>
              </a:rPr>
              <a:t>Zero-day attack, ransomware, alert fatigue and Man-in the middle attack are just a few examples of common cyber attacks.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 descr="Vulnerability in Windows 10 URI handler leads to remote code execution |  Malwarebytes Lab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5700" y="2356945"/>
            <a:ext cx="7340598" cy="412908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/>
          <p:nvPr/>
        </p:nvSpPr>
        <p:spPr>
          <a:xfrm>
            <a:off x="3278140" y="2362200"/>
            <a:ext cx="563571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Vulnerabilities</a:t>
            </a:r>
            <a:endParaRPr sz="48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What is a Vulnerability?</a:t>
            </a:r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609602" y="1773445"/>
            <a:ext cx="8710984" cy="38778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/>
              <a:t>A cyber-security term that refers to a flaw in a system that can leave it open to attack.</a:t>
            </a:r>
            <a:endParaRPr/>
          </a:p>
          <a:p>
            <a:pPr marL="342900" lvl="0" indent="-165100" algn="l" rtl="0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</a:pPr>
            <a:endParaRPr sz="2800"/>
          </a:p>
          <a:p>
            <a:pPr marL="342854" lvl="0" indent="-342854" algn="l" rtl="0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/>
              <a:t>Vulnerability is the composition of three elements:</a:t>
            </a:r>
            <a:endParaRPr/>
          </a:p>
          <a:p>
            <a:pPr marL="1338139" lvl="1" indent="-385710" algn="l" rtl="0"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Times New Roman"/>
              <a:buAutoNum type="arabicPeriod"/>
            </a:pPr>
            <a:r>
              <a:rPr lang="en-US" sz="2400"/>
              <a:t>A flaw in system.</a:t>
            </a:r>
            <a:endParaRPr/>
          </a:p>
          <a:p>
            <a:pPr marL="1338139" lvl="1" indent="-385710" algn="l" rtl="0"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Times New Roman"/>
              <a:buAutoNum type="arabicPeriod"/>
            </a:pPr>
            <a:r>
              <a:rPr lang="en-US" sz="2400"/>
              <a:t>Access of attacker to that flaw.</a:t>
            </a:r>
            <a:endParaRPr/>
          </a:p>
          <a:p>
            <a:pPr marL="1338139" lvl="1" indent="-385710" algn="l" rtl="0"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Times New Roman"/>
              <a:buAutoNum type="arabicPeriod"/>
            </a:pPr>
            <a:r>
              <a:rPr lang="en-US" sz="2400"/>
              <a:t>Capability of attacker to exploit the flaw.</a:t>
            </a:r>
            <a:endParaRPr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311" name="Google Shape;311;p43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Classification of Vulnerabilities</a:t>
            </a:r>
            <a:endParaRPr/>
          </a:p>
        </p:txBody>
      </p:sp>
      <p:sp>
        <p:nvSpPr>
          <p:cNvPr id="318" name="Google Shape;318;p44"/>
          <p:cNvSpPr txBox="1">
            <a:spLocks noGrp="1"/>
          </p:cNvSpPr>
          <p:nvPr>
            <p:ph type="body" idx="1"/>
          </p:nvPr>
        </p:nvSpPr>
        <p:spPr>
          <a:xfrm>
            <a:off x="609602" y="1773445"/>
            <a:ext cx="8710984" cy="38778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Vulnerabilities are classified according to the asset:</a:t>
            </a:r>
            <a:endParaRPr/>
          </a:p>
          <a:p>
            <a:pPr marL="1295282" lvl="1" indent="-342853" algn="l" rtl="0"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Hardware.</a:t>
            </a:r>
            <a:endParaRPr/>
          </a:p>
          <a:p>
            <a:pPr marL="1295282" lvl="1" indent="-342853" algn="l" rtl="0"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Software.</a:t>
            </a:r>
            <a:endParaRPr/>
          </a:p>
          <a:p>
            <a:pPr marL="1295282" lvl="1" indent="-342853" algn="l" rtl="0"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Network.</a:t>
            </a:r>
            <a:endParaRPr/>
          </a:p>
          <a:p>
            <a:pPr marL="1295282" lvl="1" indent="-342853" algn="l" rtl="0"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Personal.</a:t>
            </a:r>
            <a:endParaRPr/>
          </a:p>
          <a:p>
            <a:pPr marL="1295282" lvl="1" indent="-342853" algn="l" rtl="0"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Physical site.</a:t>
            </a:r>
            <a:endParaRPr/>
          </a:p>
          <a:p>
            <a:pPr marL="1295282" lvl="1" indent="-342853" algn="l" rtl="0"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Organizational.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Causes</a:t>
            </a:r>
            <a:endParaRPr/>
          </a:p>
        </p:txBody>
      </p:sp>
      <p:sp>
        <p:nvSpPr>
          <p:cNvPr id="326" name="Google Shape;326;p45"/>
          <p:cNvSpPr txBox="1">
            <a:spLocks noGrp="1"/>
          </p:cNvSpPr>
          <p:nvPr>
            <p:ph type="body" idx="1"/>
          </p:nvPr>
        </p:nvSpPr>
        <p:spPr>
          <a:xfrm>
            <a:off x="609602" y="1773445"/>
            <a:ext cx="8710984" cy="38778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Char char="•"/>
            </a:pPr>
            <a:r>
              <a:rPr lang="en-US"/>
              <a:t>Some of the vulnerability in the system occur due to:</a:t>
            </a:r>
            <a:endParaRPr/>
          </a:p>
          <a:p>
            <a:pPr marL="1295282" lvl="1" indent="-342853" algn="l" rtl="0"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Missing patches.</a:t>
            </a:r>
            <a:endParaRPr/>
          </a:p>
          <a:p>
            <a:pPr marL="1295282" lvl="1" indent="-342853" algn="l" rtl="0"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Cleartext credentials.</a:t>
            </a:r>
            <a:endParaRPr/>
          </a:p>
          <a:p>
            <a:pPr marL="1295282" lvl="1" indent="-342853" algn="l" rtl="0"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Using unencrypted channels.</a:t>
            </a:r>
            <a:endParaRPr/>
          </a:p>
          <a:p>
            <a:pPr marL="1295282" lvl="1" indent="-342853" algn="l" rtl="0"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RF Emanation.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327" name="Google Shape;327;p45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34" name="Google Shape;33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/>
          <p:nvPr/>
        </p:nvSpPr>
        <p:spPr>
          <a:xfrm>
            <a:off x="3278140" y="2362200"/>
            <a:ext cx="563571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Security Principles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609602" y="1803401"/>
            <a:ext cx="8710984" cy="38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None/>
            </a:pPr>
            <a:r>
              <a:rPr lang="en-US"/>
              <a:t>There are five key principles in cyber security:</a:t>
            </a:r>
            <a:endParaRPr/>
          </a:p>
          <a:p>
            <a:pPr marL="742904" lvl="1" indent="-342854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 b="1"/>
              <a:t>Confidentiality</a:t>
            </a:r>
            <a:endParaRPr/>
          </a:p>
          <a:p>
            <a:pPr marL="742904" lvl="1" indent="-342854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 b="1"/>
              <a:t>Integrity</a:t>
            </a:r>
            <a:endParaRPr/>
          </a:p>
          <a:p>
            <a:pPr marL="742904" lvl="1" indent="-342854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 b="1"/>
              <a:t>Availability</a:t>
            </a:r>
            <a:endParaRPr/>
          </a:p>
          <a:p>
            <a:pPr marL="742904" lvl="1" indent="-342854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Accountability</a:t>
            </a:r>
            <a:endParaRPr/>
          </a:p>
          <a:p>
            <a:pPr marL="742904" lvl="1" indent="-342854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/>
              <a:t>Auditability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90" name="Google Shape;90;p16" descr="The Confidentiality, Integrity, Availability (CIA) triad. | Download 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2644584"/>
            <a:ext cx="3748087" cy="3231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412687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Security Principle Definitions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609602" y="1578434"/>
            <a:ext cx="8534398" cy="4072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3428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 b="1"/>
              <a:t>Confidentiality: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Arial"/>
              <a:buChar char="•"/>
            </a:pPr>
            <a:r>
              <a:rPr lang="en-US" sz="2400"/>
              <a:t>A set of rules that limits access or place restrictions on certain type of information.</a:t>
            </a:r>
            <a:endParaRPr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99" name="Google Shape;99;p17" descr="Computer Science Security GIF by Sandia National Lab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3124200"/>
            <a:ext cx="5057806" cy="284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412687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Security Principle Definitions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609602" y="1578434"/>
            <a:ext cx="5638798" cy="4072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165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3428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 b="1"/>
              <a:t>Integrity: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Arial"/>
              <a:buChar char="•"/>
            </a:pPr>
            <a:r>
              <a:rPr lang="en-US" sz="2400"/>
              <a:t>Assurance that the information is trustworthy and accurate.</a:t>
            </a:r>
            <a:endParaRPr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2167058"/>
            <a:ext cx="5286202" cy="3700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412687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Security Principle Definitions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609602" y="1578434"/>
            <a:ext cx="6019798" cy="4072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54" lvl="0" indent="-165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3428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Char char="•"/>
            </a:pPr>
            <a:r>
              <a:rPr lang="en-US" sz="2800" b="1"/>
              <a:t>Availability:</a:t>
            </a:r>
            <a:endParaRPr/>
          </a:p>
          <a:p>
            <a:pPr marL="1295282" lvl="1" indent="-342853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24163"/>
              </a:buClr>
              <a:buSzPts val="2400"/>
              <a:buFont typeface="Arial"/>
              <a:buChar char="•"/>
            </a:pPr>
            <a:r>
              <a:rPr lang="en-US" sz="2400"/>
              <a:t>The guarantee of reliable access to the information by authorized people.</a:t>
            </a:r>
            <a:endParaRPr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  <a:p>
            <a:pPr marL="342854" lvl="0" indent="-1650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endParaRPr sz="2800"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t="2892"/>
          <a:stretch/>
        </p:blipFill>
        <p:spPr>
          <a:xfrm>
            <a:off x="6629400" y="2209800"/>
            <a:ext cx="5416294" cy="328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Security Principles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609602" y="1803401"/>
            <a:ext cx="8710984" cy="38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04" lvl="1" indent="-165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None/>
            </a:pPr>
            <a:endParaRPr b="1"/>
          </a:p>
          <a:p>
            <a:pPr marL="742904" lvl="1" indent="-165054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None/>
            </a:pPr>
            <a:endParaRPr b="1"/>
          </a:p>
          <a:p>
            <a:pPr marL="742904" lvl="1" indent="-165054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None/>
            </a:pPr>
            <a:endParaRPr b="1"/>
          </a:p>
          <a:p>
            <a:pPr marL="742904" lvl="1" indent="-342854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 b="1"/>
              <a:t>Confidentiality</a:t>
            </a:r>
            <a:endParaRPr/>
          </a:p>
          <a:p>
            <a:pPr marL="742904" lvl="1" indent="-342854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 b="1"/>
              <a:t>Integrity</a:t>
            </a:r>
            <a:endParaRPr/>
          </a:p>
          <a:p>
            <a:pPr marL="742904" lvl="1" indent="-342854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124163"/>
              </a:buClr>
              <a:buSzPts val="2800"/>
              <a:buFont typeface="Arial"/>
              <a:buChar char="•"/>
            </a:pPr>
            <a:r>
              <a:rPr lang="en-US" b="1"/>
              <a:t>Availability</a:t>
            </a: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  <a:p>
            <a:pPr marL="342854" lvl="0" indent="-13965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Arial"/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26" name="Google Shape;126;p20" descr="The Confidentiality, Integrity, Availability (CIA) triad. | Download 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6200" y="2393342"/>
            <a:ext cx="3748087" cy="323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5423" y="2526939"/>
            <a:ext cx="3476625" cy="312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609601" y="576553"/>
            <a:ext cx="8187374" cy="10018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Cyber Security Principles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200492" y="6373091"/>
            <a:ext cx="39681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0" y="1905000"/>
            <a:ext cx="7717312" cy="404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Violet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818</Words>
  <Application>Microsoft Office PowerPoint</Application>
  <PresentationFormat>Widescreen</PresentationFormat>
  <Paragraphs>197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Courier New</vt:lpstr>
      <vt:lpstr>Times New Roman</vt:lpstr>
      <vt:lpstr>Calibri</vt:lpstr>
      <vt:lpstr>Noto Sans Symbols</vt:lpstr>
      <vt:lpstr>Bell MT</vt:lpstr>
      <vt:lpstr>Office Theme</vt:lpstr>
      <vt:lpstr>Introduction to Cybersecurity</vt:lpstr>
      <vt:lpstr>Cyber Crime</vt:lpstr>
      <vt:lpstr>Cyber Security</vt:lpstr>
      <vt:lpstr>Cyber Security Principles</vt:lpstr>
      <vt:lpstr>Cyber Security Principle Definitions</vt:lpstr>
      <vt:lpstr>Cyber Security Principle Definitions</vt:lpstr>
      <vt:lpstr>Cyber Security Principle Definitions</vt:lpstr>
      <vt:lpstr>Cyber Security Principles</vt:lpstr>
      <vt:lpstr>Cyber Security Principles</vt:lpstr>
      <vt:lpstr>Cyber Security Principle Definitions</vt:lpstr>
      <vt:lpstr>Cyber Security Principle Definitions</vt:lpstr>
      <vt:lpstr>PowerPoint Presentation</vt:lpstr>
      <vt:lpstr>Cyber Threat</vt:lpstr>
      <vt:lpstr>PowerPoint Presentation</vt:lpstr>
      <vt:lpstr>Sources of Cyber Threats</vt:lpstr>
      <vt:lpstr>Cyber Threat Classifications</vt:lpstr>
      <vt:lpstr>PowerPoint Presentation</vt:lpstr>
      <vt:lpstr>Cyber Security Attack</vt:lpstr>
      <vt:lpstr>Security Attacks Types</vt:lpstr>
      <vt:lpstr>PowerPoint Presentation</vt:lpstr>
      <vt:lpstr>PowerPoint Presentation</vt:lpstr>
      <vt:lpstr>Types of Malicious Code</vt:lpstr>
      <vt:lpstr>Types of Malicious Code</vt:lpstr>
      <vt:lpstr>Types of Malicious Code Continued</vt:lpstr>
      <vt:lpstr>Types of Malicious Code Continued</vt:lpstr>
      <vt:lpstr>Types of Malicious Code Continued</vt:lpstr>
      <vt:lpstr>Types of Malicious Code Continued</vt:lpstr>
      <vt:lpstr>Types of Malicious Code Continued</vt:lpstr>
      <vt:lpstr>Types of Malicious Code Continued</vt:lpstr>
      <vt:lpstr>PowerPoint Presentation</vt:lpstr>
      <vt:lpstr>What is a Vulnerability?</vt:lpstr>
      <vt:lpstr>Classification of Vulnerabilities</vt:lpstr>
      <vt:lpstr>Causes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Cybersecurity</dc:title>
  <cp:lastModifiedBy>Dhrish Kumari</cp:lastModifiedBy>
  <cp:revision>1</cp:revision>
  <dcterms:modified xsi:type="dcterms:W3CDTF">2023-07-11T05:03:31Z</dcterms:modified>
</cp:coreProperties>
</file>